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57" r:id="rId5"/>
    <p:sldId id="260" r:id="rId6"/>
    <p:sldId id="261" r:id="rId7"/>
    <p:sldId id="282" r:id="rId8"/>
    <p:sldId id="263" r:id="rId9"/>
    <p:sldId id="264" r:id="rId10"/>
    <p:sldId id="265" r:id="rId11"/>
    <p:sldId id="268" r:id="rId12"/>
    <p:sldId id="276" r:id="rId13"/>
    <p:sldId id="277" r:id="rId14"/>
    <p:sldId id="267" r:id="rId15"/>
    <p:sldId id="266" r:id="rId16"/>
    <p:sldId id="269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3" r:id="rId25"/>
    <p:sldId id="278" r:id="rId26"/>
    <p:sldId id="270" r:id="rId27"/>
    <p:sldId id="275" r:id="rId28"/>
  </p:sldIdLst>
  <p:sldSz cx="12192000" cy="6858000"/>
  <p:notesSz cx="7102475" cy="8972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3" d="100"/>
          <a:sy n="63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/>
            <a:t>Trade Organization (TO)</a:t>
          </a:r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/>
            <a:t>SRCL</a:t>
          </a:r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/>
            <a:t>New Projects for Future</a:t>
          </a:r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</dgm:pt>
    <dgm:pt modelId="{18D5B6C7-F23D-4CAC-AEF4-BDE693353B0F}" type="pres">
      <dgm:prSet presAssocID="{19DC04DF-6369-4671-97F8-B76BD6C63B33}" presName="sibTransLast" presStyleLbl="sibTrans2D1" presStyleIdx="1" presStyleCnt="2"/>
      <dgm:spPr/>
    </dgm:pt>
    <dgm:pt modelId="{A34F8838-6CAD-4491-8BF7-1CC885D842BC}" type="pres">
      <dgm:prSet presAssocID="{19DC04DF-6369-4671-97F8-B76BD6C63B33}" presName="connectorText" presStyleLbl="sibTrans2D1" presStyleIdx="1" presStyleCnt="2"/>
      <dgm:spPr/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Trade Organization (TO)</a:t>
          </a:r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SRCL</a:t>
          </a:r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New Projects for Future</a:t>
          </a:r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7236-A76D-436A-92BF-269DE55B962C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0F84-B0E6-444B-A379-59846122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5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3" y="225189"/>
            <a:ext cx="11313994" cy="326431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437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Towards 4</a:t>
            </a:r>
            <a:r>
              <a:rPr lang="en-US" sz="4800" b="1" baseline="30000" dirty="0"/>
              <a:t>th</a:t>
            </a:r>
            <a:r>
              <a:rPr lang="en-US" sz="4800" b="1" dirty="0"/>
              <a:t> Industrial Revolution: </a:t>
            </a:r>
            <a:br>
              <a:rPr lang="en-US" sz="4800" b="1" dirty="0"/>
            </a:br>
            <a:r>
              <a:rPr lang="en-US" sz="4800" b="1" dirty="0"/>
              <a:t>Perspective and Our Opportunities</a:t>
            </a:r>
          </a:p>
          <a:p>
            <a:pPr algn="ctr"/>
            <a:r>
              <a:rPr lang="en-US" sz="2400" b="1" dirty="0"/>
              <a:t>Abu Jubayer, Managing Director</a:t>
            </a:r>
          </a:p>
          <a:p>
            <a:pPr algn="ctr"/>
            <a:r>
              <a:rPr lang="en-US" dirty="0"/>
              <a:t>Sustainable Research and Consultancy Ltd. (SRCL)</a:t>
            </a:r>
          </a:p>
          <a:p>
            <a:pPr algn="ctr"/>
            <a:r>
              <a:rPr lang="en-US" dirty="0"/>
              <a:t>28, Kawran Bazar, Dhaka-1205. M: +88 01711 459532</a:t>
            </a:r>
          </a:p>
          <a:p>
            <a:pPr algn="ctr"/>
            <a:r>
              <a:rPr lang="en-US" dirty="0"/>
              <a:t>E: </a:t>
            </a:r>
            <a:r>
              <a:rPr lang="en-US" dirty="0">
                <a:hlinkClick r:id="rId4"/>
              </a:rPr>
              <a:t>Jubayer.buet.bd@gmail.com</a:t>
            </a:r>
            <a:r>
              <a:rPr lang="en-US" dirty="0"/>
              <a:t> W: </a:t>
            </a:r>
            <a:r>
              <a:rPr lang="en-US" dirty="0">
                <a:hlinkClick r:id="rId5"/>
              </a:rPr>
              <a:t>www.srclgroup.com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 Level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29" y="1938951"/>
            <a:ext cx="2470162" cy="181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52506"/>
            <a:ext cx="3583134" cy="149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6" y="2252505"/>
            <a:ext cx="3379766" cy="1496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450" y="4464594"/>
            <a:ext cx="3583134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728" y="4211677"/>
            <a:ext cx="2582072" cy="181008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Advance Level Training for Auto Worker Development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2006220"/>
            <a:ext cx="4963615" cy="4299045"/>
          </a:xfrm>
        </p:spPr>
      </p:pic>
      <p:sp>
        <p:nvSpPr>
          <p:cNvPr id="8" name="Rounded Rectangle 7"/>
          <p:cNvSpPr/>
          <p:nvPr/>
        </p:nvSpPr>
        <p:spPr>
          <a:xfrm>
            <a:off x="1009934" y="1473959"/>
            <a:ext cx="5086066" cy="216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88" y="2006220"/>
            <a:ext cx="5224818" cy="429717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97388" y="1473959"/>
            <a:ext cx="5224818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Automated Cutting Bangladesh</a:t>
            </a:r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92" y="2551"/>
            <a:ext cx="10515600" cy="757357"/>
          </a:xfrm>
        </p:spPr>
        <p:txBody>
          <a:bodyPr/>
          <a:lstStyle/>
          <a:p>
            <a:pPr algn="ctr"/>
            <a:r>
              <a:rPr lang="en-US" b="1" dirty="0"/>
              <a:t>Progress in Vietnam and Other Countries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8199"/>
            <a:ext cx="4572000" cy="287264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2" y="817470"/>
            <a:ext cx="4838700" cy="287264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38200" y="3776042"/>
            <a:ext cx="457200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83372" y="3782693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Voice Control Sewing 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6427"/>
            <a:ext cx="6373761" cy="203992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299960" y="4974063"/>
            <a:ext cx="425196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Leather Processing with Tracing</a:t>
            </a:r>
          </a:p>
        </p:txBody>
      </p:sp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6890"/>
            <a:ext cx="10515600" cy="829494"/>
          </a:xfrm>
        </p:spPr>
        <p:txBody>
          <a:bodyPr>
            <a:normAutofit fontScale="90000"/>
          </a:bodyPr>
          <a:lstStyle/>
          <a:p>
            <a:pPr lvl="0"/>
            <a:r>
              <a:rPr lang="en-US" sz="2800" b="1" dirty="0">
                <a:latin typeface="Poppins"/>
              </a:rPr>
              <a:t>Top 10 Largest Leather Importers and Exporters</a:t>
            </a:r>
            <a:br>
              <a:rPr lang="en-US" dirty="0">
                <a:solidFill>
                  <a:srgbClr val="677294"/>
                </a:solidFill>
                <a:latin typeface="Poppins"/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350550"/>
              </p:ext>
            </p:extLst>
          </p:nvPr>
        </p:nvGraphicFramePr>
        <p:xfrm>
          <a:off x="1153608" y="1478378"/>
          <a:ext cx="4450780" cy="4664326"/>
        </p:xfrm>
        <a:graphic>
          <a:graphicData uri="http://schemas.openxmlformats.org/drawingml/2006/table">
            <a:tbl>
              <a:tblPr/>
              <a:tblGrid>
                <a:gridCol w="1478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307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2019 Import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2,413.6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967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772.3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603.5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Romania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442.7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Portugal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418.7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385.1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Hungary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238.1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Japan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192.9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962" y="646890"/>
            <a:ext cx="184731" cy="411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00152"/>
              </p:ext>
            </p:extLst>
          </p:nvPr>
        </p:nvGraphicFramePr>
        <p:xfrm>
          <a:off x="6422016" y="1476384"/>
          <a:ext cx="5231291" cy="4664328"/>
        </p:xfrm>
        <a:graphic>
          <a:graphicData uri="http://schemas.openxmlformats.org/drawingml/2006/table">
            <a:tbl>
              <a:tblPr/>
              <a:tblGrid>
                <a:gridCol w="173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55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2019 Export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3,819.8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1,700.4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909.1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509.5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338.2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316.9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269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Pakistan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228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New Zealand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179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Canada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159.8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3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b="1" dirty="0"/>
              <a:t>Basic 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177527"/>
              </p:ext>
            </p:extLst>
          </p:nvPr>
        </p:nvGraphicFramePr>
        <p:xfrm>
          <a:off x="853440" y="1234440"/>
          <a:ext cx="10610680" cy="4781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Sl. No.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Qualification (Basic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</a:rPr>
                        <a:t> Education)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Relevant Experience (Year)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Zahanara</a:t>
                      </a:r>
                      <a:r>
                        <a:rPr lang="en-US" sz="1600" dirty="0">
                          <a:effectLst/>
                        </a:rPr>
                        <a:t> Parvin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Tentative 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Bank Fund for Green Project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Foreign Investment in Leather Sector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Basic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79" y="1690688"/>
            <a:ext cx="4854281" cy="434435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200" b="1" u="sng" dirty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Banking Fund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Green fund Management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1825625"/>
            <a:ext cx="5532121" cy="4209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Master </a:t>
            </a:r>
            <a:r>
              <a:rPr lang="en-US" dirty="0" err="1"/>
              <a:t>ToT</a:t>
            </a:r>
            <a:r>
              <a:rPr lang="en-US" dirty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Online based market for leather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992"/>
            <a:ext cx="10515600" cy="964125"/>
          </a:xfrm>
        </p:spPr>
        <p:txBody>
          <a:bodyPr/>
          <a:lstStyle/>
          <a:p>
            <a:pPr algn="ctr"/>
            <a:r>
              <a:rPr lang="en-US" b="1" dirty="0"/>
              <a:t>Benefits of Leather Trade Organization (TO)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480" y="1112520"/>
            <a:ext cx="9845040" cy="5064443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Loan &amp; Green Fund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 development, SME improvement &amp; other relevant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Compete International Market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Project Fund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in the long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SRCL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91" y="1810385"/>
            <a:ext cx="10939818" cy="300568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a New Entrepreneur for 4IR &amp; relevant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Service Charges from different loan or green fund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remuneration from project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521"/>
            <a:ext cx="10515600" cy="4267200"/>
          </a:xfrm>
        </p:spPr>
        <p:txBody>
          <a:bodyPr/>
          <a:lstStyle/>
          <a:p>
            <a:r>
              <a:rPr lang="en-US" dirty="0"/>
              <a:t>Bangladesh Govt. Registered Company for Consultancy  (Incorporation, TIN, VAT and Trade License)</a:t>
            </a:r>
          </a:p>
          <a:p>
            <a:r>
              <a:rPr lang="en-US" dirty="0"/>
              <a:t>National and International Experienced Team members</a:t>
            </a:r>
          </a:p>
          <a:p>
            <a:r>
              <a:rPr lang="en-US" dirty="0"/>
              <a:t>International Trainer Pool (Australia, Singapore, Sri Lanka, India and Japan)</a:t>
            </a:r>
          </a:p>
          <a:p>
            <a:r>
              <a:rPr lang="en-US" dirty="0"/>
              <a:t>Improved Online Training Facilities </a:t>
            </a:r>
          </a:p>
          <a:p>
            <a:r>
              <a:rPr lang="en-US" dirty="0"/>
              <a:t>Different Running Training Projects (</a:t>
            </a:r>
            <a:r>
              <a:rPr lang="en-US" dirty="0">
                <a:hlinkClick r:id="rId2"/>
              </a:rPr>
              <a:t>www.socheton.com</a:t>
            </a:r>
            <a:r>
              <a:rPr lang="en-US" dirty="0"/>
              <a:t> )</a:t>
            </a:r>
          </a:p>
          <a:p>
            <a:r>
              <a:rPr lang="en-US" dirty="0"/>
              <a:t>Relevant with different ministry of Government and other Donor Organization.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Chronology of Industrial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10" y="84494"/>
            <a:ext cx="10515600" cy="5403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" y="737420"/>
            <a:ext cx="4792236" cy="56189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48221" y="1250552"/>
            <a:ext cx="5618930" cy="45926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52" y="6256900"/>
            <a:ext cx="2681748" cy="56402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43839"/>
            <a:ext cx="5654040" cy="60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33" y="495376"/>
            <a:ext cx="6938133" cy="58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69" y="502920"/>
            <a:ext cx="714166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1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1BA0A-A358-45C9-92A1-C86B474FD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593566"/>
            <a:ext cx="6309360" cy="56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pPr algn="r"/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3152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Collaboration Point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997956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6525"/>
            <a:ext cx="11460480" cy="62132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Technologies for 4IR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: Where and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6360"/>
            <a:ext cx="10515599" cy="499999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73" y="542803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5773" y="1759009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in Leather Sector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549803"/>
            <a:ext cx="2962275" cy="23838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09" y="4180693"/>
            <a:ext cx="2657475" cy="2383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10" y="1546463"/>
            <a:ext cx="2657475" cy="238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4180694"/>
            <a:ext cx="296227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2985411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67786" y="6310312"/>
            <a:ext cx="3656428" cy="365125"/>
          </a:xfrm>
        </p:spPr>
        <p:txBody>
          <a:bodyPr/>
          <a:lstStyle/>
          <a:p>
            <a:r>
              <a:rPr lang="en-US" dirty="0"/>
              <a:t>Sustainable Research and Consultancy Ltd. (SRCL)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B0A8-39C0-495B-A816-909218C1D0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4203893"/>
            <a:ext cx="859868" cy="67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FFA24-376E-4DB9-AB08-8E24797E73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93" y="3169920"/>
            <a:ext cx="8829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/>
              <a:t>Our Future Target (Skilled Manpower Preparation)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7559040" cy="141936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Upscaling 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Reskilled Worker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 Training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5" y="2729553"/>
            <a:ext cx="10495129" cy="362679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Training Program For Mid Level and Senior Management in leather Sectors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93" y="4471369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11" y="4471369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471368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Online Trainings for Midlevel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1070</Words>
  <Application>Microsoft Office PowerPoint</Application>
  <PresentationFormat>Widescreen</PresentationFormat>
  <Paragraphs>253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Chronology of Industrial Development</vt:lpstr>
      <vt:lpstr>PowerPoint Presentation</vt:lpstr>
      <vt:lpstr>Basic Technologies for 4IR</vt:lpstr>
      <vt:lpstr>IMPACT : Where and How?</vt:lpstr>
      <vt:lpstr>PowerPoint Presentation</vt:lpstr>
      <vt:lpstr>Requirements in Leather Sector</vt:lpstr>
      <vt:lpstr>Our Future Target (Skilled Manpower Preparation)</vt:lpstr>
      <vt:lpstr>Training Program For Mid Level and Senior Management in leather Sectors</vt:lpstr>
      <vt:lpstr>Advance Level Training </vt:lpstr>
      <vt:lpstr>Advance Level Training for Auto Worker Development</vt:lpstr>
      <vt:lpstr>Progress in Vietnam and Other Countries</vt:lpstr>
      <vt:lpstr>Top 10 Largest Leather Importers and Exporters </vt:lpstr>
      <vt:lpstr>Basic Team Members</vt:lpstr>
      <vt:lpstr>Tentative Funding Sources</vt:lpstr>
      <vt:lpstr>Our Basic Activities</vt:lpstr>
      <vt:lpstr>Benefits of Leather Trade Organization (TO)</vt:lpstr>
      <vt:lpstr>Benefits of SRCL</vt:lpstr>
      <vt:lpstr>Why Choose Us?</vt:lpstr>
      <vt:lpstr>Some Running Projects</vt:lpstr>
      <vt:lpstr>Continuing</vt:lpstr>
      <vt:lpstr>PowerPoint Presentation</vt:lpstr>
      <vt:lpstr>PowerPoint Presentation</vt:lpstr>
      <vt:lpstr>PowerPoint Presentation</vt:lpstr>
      <vt:lpstr>Continuing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Jubayer</cp:lastModifiedBy>
  <cp:revision>56</cp:revision>
  <cp:lastPrinted>2020-09-29T10:28:25Z</cp:lastPrinted>
  <dcterms:created xsi:type="dcterms:W3CDTF">2020-09-07T11:33:05Z</dcterms:created>
  <dcterms:modified xsi:type="dcterms:W3CDTF">2020-11-05T05:20:42Z</dcterms:modified>
  <cp:contentStatus/>
</cp:coreProperties>
</file>